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1C00969C-5CA6-4A48-8519-E41F8754ABF6}" type="datetimeFigureOut">
              <a:rPr lang="ru-RU" smtClean="0"/>
              <a:t>04.11.2020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C00969C-5CA6-4A48-8519-E41F8754ABF6}" type="datetimeFigureOut">
              <a:rPr lang="ru-RU" smtClean="0"/>
              <a:t>04.11.2020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C00969C-5CA6-4A48-8519-E41F8754ABF6}" type="datetimeFigureOut">
              <a:rPr lang="ru-RU" smtClean="0"/>
              <a:t>04.11.2020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C00969C-5CA6-4A48-8519-E41F8754ABF6}" type="datetimeFigureOut">
              <a:rPr lang="ru-RU" smtClean="0"/>
              <a:t>04.11.2020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C00969C-5CA6-4A48-8519-E41F8754ABF6}" type="datetimeFigureOut">
              <a:rPr lang="ru-RU" smtClean="0"/>
              <a:t>04.11.2020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C00969C-5CA6-4A48-8519-E41F8754ABF6}" type="datetimeFigureOut">
              <a:rPr lang="ru-RU" smtClean="0"/>
              <a:t>04.11.2020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C00969C-5CA6-4A48-8519-E41F8754ABF6}" type="datetimeFigureOut">
              <a:rPr lang="ru-RU" smtClean="0"/>
              <a:t>04.11.2020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C00969C-5CA6-4A48-8519-E41F8754ABF6}" type="datetimeFigureOut">
              <a:rPr lang="ru-RU" smtClean="0"/>
              <a:t>04.11.2020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00969C-5CA6-4A48-8519-E41F8754ABF6}" type="datetimeFigureOut">
              <a:rPr lang="ru-RU" smtClean="0"/>
              <a:t>04.11.2020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1C00969C-5CA6-4A48-8519-E41F8754ABF6}" type="datetimeFigureOut">
              <a:rPr lang="ru-RU" smtClean="0"/>
              <a:t>04.11.2020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1C00969C-5CA6-4A48-8519-E41F8754ABF6}" type="datetimeFigureOut">
              <a:rPr lang="ru-RU" smtClean="0"/>
              <a:t>04.11.2020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CC681D-AEFD-48C4-90D5-9E454A77F0DF}"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0969C-5CA6-4A48-8519-E41F8754ABF6}" type="datetimeFigureOut">
              <a:rPr lang="ru-RU" smtClean="0"/>
              <a:t>04.11.2020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C681D-AEFD-48C4-90D5-9E454A77F0D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5400" b="1" dirty="0">
                <a:solidFill>
                  <a:srgbClr val="FF0000"/>
                </a:solidFill>
                <a:latin typeface="Times New Roman" pitchFamily="18" charset="0"/>
                <a:cs typeface="Times New Roman" pitchFamily="18" charset="0"/>
              </a:rPr>
              <a:t>Каникул </a:t>
            </a:r>
            <a:r>
              <a:rPr lang="ru-RU" sz="5400" b="1" dirty="0" err="1">
                <a:solidFill>
                  <a:srgbClr val="FF0000"/>
                </a:solidFill>
                <a:latin typeface="Times New Roman" pitchFamily="18" charset="0"/>
                <a:cs typeface="Times New Roman" pitchFamily="18" charset="0"/>
              </a:rPr>
              <a:t>кезінде</a:t>
            </a:r>
            <a:r>
              <a:rPr lang="ru-RU" sz="5400" b="1" dirty="0">
                <a:solidFill>
                  <a:srgbClr val="FF0000"/>
                </a:solidFill>
                <a:latin typeface="Times New Roman" pitchFamily="18" charset="0"/>
                <a:cs typeface="Times New Roman" pitchFamily="18" charset="0"/>
              </a:rPr>
              <a:t> </a:t>
            </a:r>
            <a:r>
              <a:rPr lang="ru-RU" sz="5400" b="1" dirty="0" err="1">
                <a:solidFill>
                  <a:srgbClr val="FF0000"/>
                </a:solidFill>
                <a:latin typeface="Times New Roman" pitchFamily="18" charset="0"/>
                <a:cs typeface="Times New Roman" pitchFamily="18" charset="0"/>
              </a:rPr>
              <a:t>қауіпсіздік ережелерін</a:t>
            </a:r>
            <a:r>
              <a:rPr lang="ru-RU" sz="5400" b="1" dirty="0">
                <a:solidFill>
                  <a:srgbClr val="FF0000"/>
                </a:solidFill>
                <a:latin typeface="Times New Roman" pitchFamily="18" charset="0"/>
                <a:cs typeface="Times New Roman" pitchFamily="18" charset="0"/>
              </a:rPr>
              <a:t> </a:t>
            </a:r>
            <a:r>
              <a:rPr lang="ru-RU" sz="5400" b="1" dirty="0" err="1">
                <a:solidFill>
                  <a:srgbClr val="FF0000"/>
                </a:solidFill>
                <a:latin typeface="Times New Roman" pitchFamily="18" charset="0"/>
                <a:cs typeface="Times New Roman" pitchFamily="18" charset="0"/>
              </a:rPr>
              <a:t>сақтаймыз</a:t>
            </a:r>
            <a:r>
              <a:rPr lang="ru-RU" sz="5400" b="1" dirty="0">
                <a:solidFill>
                  <a:srgbClr val="FF0000"/>
                </a:solidFill>
                <a:latin typeface="Times New Roman" pitchFamily="18" charset="0"/>
                <a:cs typeface="Times New Roman" pitchFamily="18" charset="0"/>
              </a:rPr>
              <a:t>!</a:t>
            </a:r>
            <a:br>
              <a:rPr lang="ru-RU" sz="5400" dirty="0">
                <a:solidFill>
                  <a:srgbClr val="FF0000"/>
                </a:solidFill>
                <a:latin typeface="Times New Roman" pitchFamily="18" charset="0"/>
                <a:cs typeface="Times New Roman" pitchFamily="18" charset="0"/>
              </a:rPr>
            </a:br>
            <a:endParaRPr lang="ru-RU" sz="5400" dirty="0">
              <a:solidFill>
                <a:srgbClr val="FF0000"/>
              </a:solidFill>
              <a:latin typeface="Times New Roman" pitchFamily="18" charset="0"/>
              <a:cs typeface="Times New Roman" pitchFamily="18" charset="0"/>
            </a:endParaRPr>
          </a:p>
        </p:txBody>
      </p:sp>
      <p:sp>
        <p:nvSpPr>
          <p:cNvPr id="5" name="Подзаголовок 4">
            <a:extLst>
              <a:ext uri="{FF2B5EF4-FFF2-40B4-BE49-F238E27FC236}">
                <a16:creationId xmlns:a16="http://schemas.microsoft.com/office/drawing/2014/main" id="{DDC32677-738F-3747-AA73-822F431379E4}"/>
              </a:ext>
            </a:extLst>
          </p:cNvPr>
          <p:cNvSpPr>
            <a:spLocks noGrp="1"/>
          </p:cNvSpPr>
          <p:nvPr>
            <p:ph type="subTitle" idx="1"/>
          </p:nvPr>
        </p:nvSpPr>
        <p:spPr/>
        <p:txBody>
          <a:bodyPr/>
          <a:lstStyle/>
          <a:p>
            <a:endParaRPr lang="ru-RU"/>
          </a:p>
        </p:txBody>
      </p:sp>
      <p:sp>
        <p:nvSpPr>
          <p:cNvPr id="6" name="TextBox 5">
            <a:extLst>
              <a:ext uri="{FF2B5EF4-FFF2-40B4-BE49-F238E27FC236}">
                <a16:creationId xmlns:a16="http://schemas.microsoft.com/office/drawing/2014/main" id="{F7CBC7C1-72D4-A64D-A9B1-65ED2ED5D76F}"/>
              </a:ext>
            </a:extLst>
          </p:cNvPr>
          <p:cNvSpPr txBox="1"/>
          <p:nvPr/>
        </p:nvSpPr>
        <p:spPr>
          <a:xfrm>
            <a:off x="2260599" y="5136242"/>
            <a:ext cx="4769758" cy="646331"/>
          </a:xfrm>
          <a:prstGeom prst="rect">
            <a:avLst/>
          </a:prstGeom>
          <a:noFill/>
        </p:spPr>
        <p:txBody>
          <a:bodyPr wrap="square" rtlCol="0">
            <a:spAutoFit/>
          </a:bodyPr>
          <a:lstStyle/>
          <a:p>
            <a:pPr algn="l"/>
            <a:r>
              <a:rPr lang="kk-KZ"/>
              <a:t>Бестоғай негізгі мектебі КММ Бастауыш сынып мұғалімі Темиргалиева Гариполовна</a:t>
            </a: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332657"/>
            <a:ext cx="8712968" cy="6264696"/>
          </a:xfrm>
        </p:spPr>
        <p:txBody>
          <a:bodyPr>
            <a:noAutofit/>
          </a:bodyPr>
          <a:lstStyle/>
          <a:p>
            <a:r>
              <a:rPr lang="ru-RU" sz="3200" b="1" dirty="0">
                <a:solidFill>
                  <a:srgbClr val="002060"/>
                </a:solidFill>
                <a:latin typeface="Times New Roman" pitchFamily="18" charset="0"/>
                <a:cs typeface="Times New Roman" pitchFamily="18" charset="0"/>
              </a:rPr>
              <a:t>1. </a:t>
            </a:r>
            <a:r>
              <a:rPr lang="ru-RU" sz="3200" b="1" dirty="0" err="1">
                <a:solidFill>
                  <a:srgbClr val="002060"/>
                </a:solidFill>
                <a:latin typeface="Times New Roman" pitchFamily="18" charset="0"/>
                <a:cs typeface="Times New Roman" pitchFamily="18" charset="0"/>
              </a:rPr>
              <a:t>Әрбір оқушы </a:t>
            </a:r>
            <a:r>
              <a:rPr lang="ru-RU" sz="3200" b="1" dirty="0">
                <a:solidFill>
                  <a:srgbClr val="002060"/>
                </a:solidFill>
                <a:latin typeface="Times New Roman" pitchFamily="18" charset="0"/>
                <a:cs typeface="Times New Roman" pitchFamily="18" charset="0"/>
              </a:rPr>
              <a:t>каникул </a:t>
            </a:r>
            <a:r>
              <a:rPr lang="ru-RU" sz="3200" b="1" dirty="0" err="1">
                <a:solidFill>
                  <a:srgbClr val="002060"/>
                </a:solidFill>
                <a:latin typeface="Times New Roman" pitchFamily="18" charset="0"/>
                <a:cs typeface="Times New Roman" pitchFamily="18" charset="0"/>
              </a:rPr>
              <a:t>кезінде</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өзін-өзі ұстау туралы</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тәртіп ережесін</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міндетті</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түрде білу</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керек</a:t>
            </a:r>
            <a:r>
              <a:rPr lang="ru-RU" sz="3200" b="1" dirty="0">
                <a:solidFill>
                  <a:srgbClr val="002060"/>
                </a:solidFill>
                <a:latin typeface="Times New Roman" pitchFamily="18" charset="0"/>
                <a:cs typeface="Times New Roman" pitchFamily="18" charset="0"/>
              </a:rPr>
              <a:t>. </a:t>
            </a:r>
            <a:br>
              <a:rPr lang="ru-RU" sz="3200" b="1" dirty="0">
                <a:solidFill>
                  <a:srgbClr val="002060"/>
                </a:solidFill>
                <a:latin typeface="Times New Roman" pitchFamily="18" charset="0"/>
                <a:cs typeface="Times New Roman" pitchFamily="18" charset="0"/>
              </a:rPr>
            </a:br>
            <a:r>
              <a:rPr lang="ru-RU" sz="3200" b="1" dirty="0">
                <a:solidFill>
                  <a:srgbClr val="002060"/>
                </a:solidFill>
                <a:latin typeface="Times New Roman" pitchFamily="18" charset="0"/>
                <a:cs typeface="Times New Roman" pitchFamily="18" charset="0"/>
              </a:rPr>
              <a:t>2. </a:t>
            </a:r>
            <a:r>
              <a:rPr lang="ru-RU" sz="3200" b="1" dirty="0" err="1">
                <a:solidFill>
                  <a:srgbClr val="002060"/>
                </a:solidFill>
                <a:latin typeface="Times New Roman" pitchFamily="18" charset="0"/>
                <a:cs typeface="Times New Roman" pitchFamily="18" charset="0"/>
              </a:rPr>
              <a:t>Бөгде адамдардың көлігіне отыруға, бөгде адамдармен</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сөйлесуге тыйым</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салынған.</a:t>
            </a:r>
            <a:r>
              <a:rPr lang="ru-RU" sz="3200" b="1" dirty="0">
                <a:solidFill>
                  <a:srgbClr val="002060"/>
                </a:solidFill>
                <a:latin typeface="Times New Roman" pitchFamily="18" charset="0"/>
                <a:cs typeface="Times New Roman" pitchFamily="18" charset="0"/>
              </a:rPr>
              <a:t> </a:t>
            </a:r>
            <a:br>
              <a:rPr lang="ru-RU" sz="3200" b="1" dirty="0">
                <a:solidFill>
                  <a:srgbClr val="002060"/>
                </a:solidFill>
                <a:latin typeface="Times New Roman" pitchFamily="18" charset="0"/>
                <a:cs typeface="Times New Roman" pitchFamily="18" charset="0"/>
              </a:rPr>
            </a:br>
            <a:r>
              <a:rPr lang="ru-RU" sz="3200" b="1" dirty="0">
                <a:solidFill>
                  <a:srgbClr val="002060"/>
                </a:solidFill>
                <a:latin typeface="Times New Roman" pitchFamily="18" charset="0"/>
                <a:cs typeface="Times New Roman" pitchFamily="18" charset="0"/>
              </a:rPr>
              <a:t>3. </a:t>
            </a:r>
            <a:r>
              <a:rPr lang="ru-RU" sz="3200" b="1" dirty="0" err="1">
                <a:solidFill>
                  <a:srgbClr val="002060"/>
                </a:solidFill>
                <a:latin typeface="Times New Roman" pitchFamily="18" charset="0"/>
                <a:cs typeface="Times New Roman" pitchFamily="18" charset="0"/>
              </a:rPr>
              <a:t>Бейтаныс</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адамдарға есікті</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ашуға, электр</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құралдарымен, қауіпті заттармен</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ойнауға болмайды</a:t>
            </a:r>
            <a:r>
              <a:rPr lang="ru-RU" sz="3200" b="1" dirty="0">
                <a:solidFill>
                  <a:srgbClr val="002060"/>
                </a:solidFill>
                <a:latin typeface="Times New Roman" pitchFamily="18" charset="0"/>
                <a:cs typeface="Times New Roman" pitchFamily="18" charset="0"/>
              </a:rPr>
              <a:t>. </a:t>
            </a:r>
            <a:br>
              <a:rPr lang="ru-RU" sz="3200" b="1" dirty="0">
                <a:solidFill>
                  <a:srgbClr val="002060"/>
                </a:solidFill>
                <a:latin typeface="Times New Roman" pitchFamily="18" charset="0"/>
                <a:cs typeface="Times New Roman" pitchFamily="18" charset="0"/>
              </a:rPr>
            </a:br>
            <a:r>
              <a:rPr lang="ru-RU" sz="3200" b="1" dirty="0">
                <a:solidFill>
                  <a:srgbClr val="002060"/>
                </a:solidFill>
                <a:latin typeface="Times New Roman" pitchFamily="18" charset="0"/>
                <a:cs typeface="Times New Roman" pitchFamily="18" charset="0"/>
              </a:rPr>
              <a:t>4. </a:t>
            </a:r>
            <a:r>
              <a:rPr lang="ru-RU" sz="3200" b="1" dirty="0" err="1">
                <a:solidFill>
                  <a:srgbClr val="002060"/>
                </a:solidFill>
                <a:latin typeface="Times New Roman" pitchFamily="18" charset="0"/>
                <a:cs typeface="Times New Roman" pitchFamily="18" charset="0"/>
              </a:rPr>
              <a:t>Жануарларға жәбір көрсетуге болмайды</a:t>
            </a:r>
            <a:r>
              <a:rPr lang="ru-RU" sz="3200" b="1" dirty="0">
                <a:solidFill>
                  <a:srgbClr val="002060"/>
                </a:solidFill>
                <a:latin typeface="Times New Roman" pitchFamily="18" charset="0"/>
                <a:cs typeface="Times New Roman" pitchFamily="18" charset="0"/>
              </a:rPr>
              <a:t>.</a:t>
            </a:r>
            <a:br>
              <a:rPr lang="ru-RU" sz="3200" dirty="0">
                <a:solidFill>
                  <a:srgbClr val="002060"/>
                </a:solidFill>
                <a:latin typeface="Times New Roman" pitchFamily="18" charset="0"/>
                <a:cs typeface="Times New Roman" pitchFamily="18" charset="0"/>
              </a:rPr>
            </a:br>
            <a:r>
              <a:rPr lang="ru-RU" sz="3200" dirty="0">
                <a:solidFill>
                  <a:srgbClr val="002060"/>
                </a:solidFill>
                <a:latin typeface="Times New Roman" pitchFamily="18" charset="0"/>
                <a:cs typeface="Times New Roman" pitchFamily="18" charset="0"/>
              </a:rPr>
              <a:t>5. </a:t>
            </a:r>
            <a:r>
              <a:rPr lang="ru-RU" sz="3200" b="1" dirty="0" err="1">
                <a:solidFill>
                  <a:srgbClr val="002060"/>
                </a:solidFill>
                <a:latin typeface="Times New Roman" pitchFamily="18" charset="0"/>
                <a:cs typeface="Times New Roman" pitchFamily="18" charset="0"/>
              </a:rPr>
              <a:t>Міндетті</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түрде </a:t>
            </a:r>
            <a:r>
              <a:rPr lang="ru-RU" sz="3200" b="1" dirty="0">
                <a:solidFill>
                  <a:srgbClr val="002060"/>
                </a:solidFill>
                <a:latin typeface="Times New Roman" pitchFamily="18" charset="0"/>
                <a:cs typeface="Times New Roman" pitchFamily="18" charset="0"/>
              </a:rPr>
              <a:t>ЖЖЕ </a:t>
            </a:r>
            <a:r>
              <a:rPr lang="ru-RU" sz="3200" b="1" dirty="0" err="1">
                <a:solidFill>
                  <a:srgbClr val="002060"/>
                </a:solidFill>
                <a:latin typeface="Times New Roman" pitchFamily="18" charset="0"/>
                <a:cs typeface="Times New Roman" pitchFamily="18" charset="0"/>
              </a:rPr>
              <a:t>сақтау қажет</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Жолдан</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дұрыс өту.</a:t>
            </a:r>
            <a:br>
              <a:rPr lang="ru-RU" sz="3200" dirty="0">
                <a:solidFill>
                  <a:srgbClr val="002060"/>
                </a:solidFill>
                <a:latin typeface="Times New Roman" pitchFamily="18" charset="0"/>
                <a:cs typeface="Times New Roman" pitchFamily="18" charset="0"/>
              </a:rPr>
            </a:br>
            <a:endParaRPr lang="ru-RU" sz="3200"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332656"/>
            <a:ext cx="7772400" cy="794519"/>
          </a:xfrm>
        </p:spPr>
        <p:txBody>
          <a:bodyPr>
            <a:normAutofit fontScale="90000"/>
          </a:bodyPr>
          <a:lstStyle/>
          <a:p>
            <a:r>
              <a:rPr lang="ru-RU" b="1" dirty="0" err="1">
                <a:solidFill>
                  <a:srgbClr val="FF0000"/>
                </a:solidFill>
                <a:latin typeface="Times New Roman" pitchFamily="18" charset="0"/>
                <a:cs typeface="Times New Roman" pitchFamily="18" charset="0"/>
              </a:rPr>
              <a:t>Балалар</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білуге</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тиіс</a:t>
            </a:r>
            <a:r>
              <a:rPr lang="ru-RU" b="1" dirty="0">
                <a:solidFill>
                  <a:srgbClr val="FF0000"/>
                </a:solidFill>
                <a:latin typeface="Times New Roman" pitchFamily="18" charset="0"/>
                <a:cs typeface="Times New Roman" pitchFamily="18" charset="0"/>
              </a:rPr>
              <a:t>:</a:t>
            </a:r>
            <a:br>
              <a:rPr lang="ru-RU" dirty="0">
                <a:solidFill>
                  <a:srgbClr val="FF0000"/>
                </a:solidFill>
                <a:latin typeface="Times New Roman" pitchFamily="18" charset="0"/>
                <a:cs typeface="Times New Roman" pitchFamily="18" charset="0"/>
              </a:rPr>
            </a:br>
            <a:endParaRPr lang="ru-RU" dirty="0">
              <a:solidFill>
                <a:srgbClr val="FF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1520" y="908720"/>
            <a:ext cx="8712968" cy="5688632"/>
          </a:xfrm>
        </p:spPr>
        <p:txBody>
          <a:bodyPr>
            <a:normAutofit fontScale="47500" lnSpcReduction="20000"/>
          </a:bodyPr>
          <a:lstStyle/>
          <a:p>
            <a:pPr algn="l"/>
            <a:r>
              <a:rPr lang="ru-RU" b="1" dirty="0"/>
              <a:t>* </a:t>
            </a:r>
            <a:r>
              <a:rPr lang="ru-RU" sz="4600" b="1" dirty="0" err="1">
                <a:solidFill>
                  <a:schemeClr val="tx1"/>
                </a:solidFill>
                <a:latin typeface="Times New Roman" pitchFamily="18" charset="0"/>
                <a:cs typeface="Times New Roman" pitchFamily="18" charset="0"/>
              </a:rPr>
              <a:t>Бұралқы жануарлармен</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ойнамау</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err="1">
                <a:solidFill>
                  <a:schemeClr val="tx1"/>
                </a:solidFill>
                <a:latin typeface="Times New Roman" pitchFamily="18" charset="0"/>
                <a:cs typeface="Times New Roman" pitchFamily="18" charset="0"/>
              </a:rPr>
              <a:t>Дәрілерді, таныс</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емес</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заттарды</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қабылдамау, ішімдік</a:t>
            </a:r>
            <a:r>
              <a:rPr lang="ru-RU" sz="4600" b="1" dirty="0">
                <a:solidFill>
                  <a:schemeClr val="tx1"/>
                </a:solidFill>
                <a:latin typeface="Times New Roman" pitchFamily="18" charset="0"/>
                <a:cs typeface="Times New Roman" pitchFamily="18" charset="0"/>
              </a:rPr>
              <a:t>, наша;</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Рұқсатсыз </a:t>
            </a:r>
            <a:r>
              <a:rPr lang="ru-RU" sz="4600" b="1" dirty="0">
                <a:solidFill>
                  <a:schemeClr val="tx1"/>
                </a:solidFill>
                <a:latin typeface="Times New Roman" pitchFamily="18" charset="0"/>
                <a:cs typeface="Times New Roman" pitchFamily="18" charset="0"/>
              </a:rPr>
              <a:t>су </a:t>
            </a:r>
            <a:r>
              <a:rPr lang="ru-RU" sz="4600" b="1" dirty="0" err="1">
                <a:solidFill>
                  <a:schemeClr val="tx1"/>
                </a:solidFill>
                <a:latin typeface="Times New Roman" pitchFamily="18" charset="0"/>
                <a:cs typeface="Times New Roman" pitchFamily="18" charset="0"/>
              </a:rPr>
              <a:t>жағасына барма</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Бейтаныс</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ауданда</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серуендемеу</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биіктіктен</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секірмеу</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Бағдаршамның қызыл түсіне және көрсетілмеген орында</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жүгірмеу;</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Өткір, жарылғыш, жанғыш заттармен</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ойнамау</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Компьютер </a:t>
            </a:r>
            <a:r>
              <a:rPr lang="ru-RU" sz="4600" b="1" dirty="0" err="1">
                <a:solidFill>
                  <a:schemeClr val="tx1"/>
                </a:solidFill>
                <a:latin typeface="Times New Roman" pitchFamily="18" charset="0"/>
                <a:cs typeface="Times New Roman" pitchFamily="18" charset="0"/>
              </a:rPr>
              <a:t>алдында</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көп отырмау</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Қоқыс, құрылыс алаңдарында, тас</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жол</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және темір</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жол</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маңында жүгірмеу;</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Бейтаныс</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адамдарды</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пәтерге шақырмау, бөгде адамдарға ата-аналарының ақшаны, бағалы заттарды</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сақтаған жерлері</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туралы</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айтуға болмайды</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Асқа бейтаныс</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өсімдіктер </a:t>
            </a:r>
            <a:r>
              <a:rPr lang="ru-RU" sz="4600" b="1" dirty="0">
                <a:solidFill>
                  <a:schemeClr val="tx1"/>
                </a:solidFill>
                <a:latin typeface="Times New Roman" pitchFamily="18" charset="0"/>
                <a:cs typeface="Times New Roman" pitchFamily="18" charset="0"/>
              </a:rPr>
              <a:t>мен </a:t>
            </a:r>
            <a:r>
              <a:rPr lang="ru-RU" sz="4600" b="1" dirty="0" err="1">
                <a:solidFill>
                  <a:schemeClr val="tx1"/>
                </a:solidFill>
                <a:latin typeface="Times New Roman" pitchFamily="18" charset="0"/>
                <a:cs typeface="Times New Roman" pitchFamily="18" charset="0"/>
              </a:rPr>
              <a:t>азық </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түліктерді қабылдамау</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Пәтер кілтін</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басқа біреулерге</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көрсетуге болмайды</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Қоғамдық орындарда</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өзін </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өзі ұстау әдебін сақтау;</a:t>
            </a:r>
            <a:endParaRPr lang="ru-RU" sz="4600" dirty="0">
              <a:solidFill>
                <a:schemeClr val="tx1"/>
              </a:solidFill>
              <a:latin typeface="Times New Roman" pitchFamily="18" charset="0"/>
              <a:cs typeface="Times New Roman" pitchFamily="18" charset="0"/>
            </a:endParaRPr>
          </a:p>
          <a:p>
            <a:pPr algn="l">
              <a:buFont typeface="Arial" charset="0"/>
              <a:buChar char="•"/>
            </a:pP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Кешкі</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сағат </a:t>
            </a:r>
            <a:r>
              <a:rPr lang="ru-RU" sz="4600" b="1" dirty="0">
                <a:solidFill>
                  <a:schemeClr val="tx1"/>
                </a:solidFill>
                <a:latin typeface="Times New Roman" pitchFamily="18" charset="0"/>
                <a:cs typeface="Times New Roman" pitchFamily="18" charset="0"/>
              </a:rPr>
              <a:t>20:00-ден </a:t>
            </a:r>
            <a:r>
              <a:rPr lang="ru-RU" sz="4600" b="1" dirty="0" err="1">
                <a:solidFill>
                  <a:schemeClr val="tx1"/>
                </a:solidFill>
                <a:latin typeface="Times New Roman" pitchFamily="18" charset="0"/>
                <a:cs typeface="Times New Roman" pitchFamily="18" charset="0"/>
              </a:rPr>
              <a:t>кейін</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сыртта</a:t>
            </a:r>
            <a:r>
              <a:rPr lang="ru-RU" sz="4600" b="1" dirty="0">
                <a:solidFill>
                  <a:schemeClr val="tx1"/>
                </a:solidFill>
                <a:latin typeface="Times New Roman" pitchFamily="18" charset="0"/>
                <a:cs typeface="Times New Roman" pitchFamily="18" charset="0"/>
              </a:rPr>
              <a:t> </a:t>
            </a:r>
            <a:r>
              <a:rPr lang="ru-RU" sz="4600" b="1" dirty="0" err="1">
                <a:solidFill>
                  <a:schemeClr val="tx1"/>
                </a:solidFill>
                <a:latin typeface="Times New Roman" pitchFamily="18" charset="0"/>
                <a:cs typeface="Times New Roman" pitchFamily="18" charset="0"/>
              </a:rPr>
              <a:t>жүрмеу</a:t>
            </a:r>
            <a:r>
              <a:rPr lang="ru-RU" sz="4600" b="1" dirty="0">
                <a:solidFill>
                  <a:schemeClr val="tx1"/>
                </a:solidFill>
                <a:latin typeface="Times New Roman" pitchFamily="18" charset="0"/>
                <a:cs typeface="Times New Roman" pitchFamily="18" charset="0"/>
              </a:rPr>
              <a:t>.</a:t>
            </a:r>
            <a:endParaRPr lang="ru-RU" sz="4600" dirty="0">
              <a:solidFill>
                <a:schemeClr val="tx1"/>
              </a:solidFill>
              <a:latin typeface="Times New Roman" pitchFamily="18" charset="0"/>
              <a:cs typeface="Times New Roman" pitchFamily="18" charset="0"/>
            </a:endParaRPr>
          </a:p>
          <a:p>
            <a:endParaRPr lang="ru-RU" sz="4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3200" b="1" dirty="0" err="1">
                <a:solidFill>
                  <a:srgbClr val="002060"/>
                </a:solidFill>
                <a:latin typeface="Times New Roman" pitchFamily="18" charset="0"/>
                <a:cs typeface="Times New Roman" pitchFamily="18" charset="0"/>
              </a:rPr>
              <a:t>Балалар</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жиі</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қолын, аяғын, құлағын, мұрындарын үсітіп алады</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Алғашқы көмекті көрсете білуді</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білу</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қажет.</a:t>
            </a:r>
            <a:r>
              <a:rPr lang="ru-RU" sz="3200" b="1" dirty="0">
                <a:solidFill>
                  <a:srgbClr val="002060"/>
                </a:solidFill>
                <a:latin typeface="Times New Roman" pitchFamily="18" charset="0"/>
                <a:cs typeface="Times New Roman" pitchFamily="18" charset="0"/>
              </a:rPr>
              <a:t> </a:t>
            </a:r>
            <a:br>
              <a:rPr lang="ru-RU" sz="3200" b="1" dirty="0">
                <a:solidFill>
                  <a:srgbClr val="002060"/>
                </a:solidFill>
                <a:latin typeface="Times New Roman" pitchFamily="18" charset="0"/>
                <a:cs typeface="Times New Roman" pitchFamily="18" charset="0"/>
              </a:rPr>
            </a:br>
            <a:r>
              <a:rPr lang="ru-RU" sz="3200" b="1" dirty="0" err="1">
                <a:solidFill>
                  <a:srgbClr val="002060"/>
                </a:solidFill>
                <a:latin typeface="Times New Roman" pitchFamily="18" charset="0"/>
                <a:cs typeface="Times New Roman" pitchFamily="18" charset="0"/>
              </a:rPr>
              <a:t>Мысалы</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оқушы үсіп қалған саусақтарын салқын </a:t>
            </a:r>
            <a:r>
              <a:rPr lang="ru-RU" sz="3200" b="1" dirty="0">
                <a:solidFill>
                  <a:srgbClr val="002060"/>
                </a:solidFill>
                <a:latin typeface="Times New Roman" pitchFamily="18" charset="0"/>
                <a:cs typeface="Times New Roman" pitchFamily="18" charset="0"/>
              </a:rPr>
              <a:t>суда </a:t>
            </a:r>
            <a:r>
              <a:rPr lang="ru-RU" sz="3200" b="1" dirty="0" err="1">
                <a:solidFill>
                  <a:srgbClr val="002060"/>
                </a:solidFill>
                <a:latin typeface="Times New Roman" pitchFamily="18" charset="0"/>
                <a:cs typeface="Times New Roman" pitchFamily="18" charset="0"/>
              </a:rPr>
              <a:t>жылытып</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бірте-бірте</a:t>
            </a:r>
            <a:r>
              <a:rPr lang="ru-RU" sz="3200" b="1" dirty="0">
                <a:solidFill>
                  <a:srgbClr val="002060"/>
                </a:solidFill>
                <a:latin typeface="Times New Roman" pitchFamily="18" charset="0"/>
                <a:cs typeface="Times New Roman" pitchFamily="18" charset="0"/>
              </a:rPr>
              <a:t> су </a:t>
            </a:r>
            <a:r>
              <a:rPr lang="ru-RU" sz="3200" b="1" dirty="0" err="1">
                <a:solidFill>
                  <a:srgbClr val="002060"/>
                </a:solidFill>
                <a:latin typeface="Times New Roman" pitchFamily="18" charset="0"/>
                <a:cs typeface="Times New Roman" pitchFamily="18" charset="0"/>
              </a:rPr>
              <a:t>температурасын</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ұлғайтып отырады</a:t>
            </a:r>
            <a:r>
              <a:rPr lang="ru-RU" sz="3200" b="1" dirty="0">
                <a:solidFill>
                  <a:srgbClr val="002060"/>
                </a:solidFill>
                <a:latin typeface="Times New Roman" pitchFamily="18" charset="0"/>
                <a:cs typeface="Times New Roman" pitchFamily="18" charset="0"/>
              </a:rPr>
              <a:t>.</a:t>
            </a:r>
            <a:br>
              <a:rPr lang="ru-RU" sz="3200" dirty="0">
                <a:solidFill>
                  <a:srgbClr val="002060"/>
                </a:solidFill>
                <a:latin typeface="Times New Roman" pitchFamily="18" charset="0"/>
                <a:cs typeface="Times New Roman" pitchFamily="18" charset="0"/>
              </a:rPr>
            </a:br>
            <a:r>
              <a:rPr lang="ru-RU" sz="3200" dirty="0">
                <a:solidFill>
                  <a:srgbClr val="002060"/>
                </a:solidFill>
                <a:latin typeface="Times New Roman" pitchFamily="18" charset="0"/>
                <a:cs typeface="Times New Roman" pitchFamily="18" charset="0"/>
              </a:rPr>
              <a:t> </a:t>
            </a:r>
            <a:br>
              <a:rPr lang="ru-RU" sz="3200" dirty="0">
                <a:solidFill>
                  <a:srgbClr val="002060"/>
                </a:solidFill>
                <a:latin typeface="Times New Roman" pitchFamily="18" charset="0"/>
                <a:cs typeface="Times New Roman" pitchFamily="18" charset="0"/>
              </a:rPr>
            </a:br>
            <a:r>
              <a:rPr lang="ru-RU" sz="3200" b="1" dirty="0">
                <a:solidFill>
                  <a:srgbClr val="002060"/>
                </a:solidFill>
                <a:latin typeface="Times New Roman" pitchFamily="18" charset="0"/>
                <a:cs typeface="Times New Roman" pitchFamily="18" charset="0"/>
              </a:rPr>
              <a:t>Каникул </a:t>
            </a:r>
            <a:r>
              <a:rPr lang="ru-RU" sz="3200" b="1" dirty="0" err="1">
                <a:solidFill>
                  <a:srgbClr val="002060"/>
                </a:solidFill>
                <a:latin typeface="Times New Roman" pitchFamily="18" charset="0"/>
                <a:cs typeface="Times New Roman" pitchFamily="18" charset="0"/>
              </a:rPr>
              <a:t>кезінде</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жалпы</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ережелерді</a:t>
            </a:r>
            <a:r>
              <a:rPr lang="ru-RU" sz="3200" b="1" dirty="0">
                <a:solidFill>
                  <a:srgbClr val="002060"/>
                </a:solidFill>
                <a:latin typeface="Times New Roman" pitchFamily="18" charset="0"/>
                <a:cs typeface="Times New Roman" pitchFamily="18" charset="0"/>
              </a:rPr>
              <a:t> </a:t>
            </a:r>
            <a:r>
              <a:rPr lang="ru-RU" sz="3200" b="1" dirty="0" err="1">
                <a:solidFill>
                  <a:srgbClr val="002060"/>
                </a:solidFill>
                <a:latin typeface="Times New Roman" pitchFamily="18" charset="0"/>
                <a:cs typeface="Times New Roman" pitchFamily="18" charset="0"/>
              </a:rPr>
              <a:t>сақтау қажет</a:t>
            </a:r>
            <a:r>
              <a:rPr lang="ru-RU" sz="3200" b="1" dirty="0">
                <a:solidFill>
                  <a:srgbClr val="002060"/>
                </a:solidFill>
                <a:latin typeface="Times New Roman" pitchFamily="18" charset="0"/>
                <a:cs typeface="Times New Roman" pitchFamily="18" charset="0"/>
              </a:rPr>
              <a:t>!</a:t>
            </a:r>
            <a:br>
              <a:rPr lang="ru-RU" sz="3200" dirty="0">
                <a:solidFill>
                  <a:srgbClr val="002060"/>
                </a:solidFill>
                <a:latin typeface="Times New Roman" pitchFamily="18" charset="0"/>
                <a:cs typeface="Times New Roman" pitchFamily="18" charset="0"/>
              </a:rPr>
            </a:br>
            <a:endParaRPr lang="ru-RU" sz="3200"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180</Words>
  <Application>Microsoft Office PowerPoint</Application>
  <PresentationFormat>Экран (4:3)</PresentationFormat>
  <Paragraphs>19</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Каникул кезінде қауіпсіздік ережелерін сақтаймыз! </vt:lpstr>
      <vt:lpstr>1. Әрбір оқушы каникул кезінде өзін-өзі ұстау туралы тәртіп ережесін міндетті түрде білу керек.  2. Бөгде адамдардың көлігіне отыруға, бөгде адамдармен сөйлесуге тыйым салынған.  3. Бейтаныс адамдарға есікті ашуға, электр құралдарымен, қауіпті заттармен ойнауға болмайды.  4. Жануарларға жәбір көрсетуге болмайды. 5. Міндетті түрде ЖЖЕ сақтау қажет! Жолдан дұрыс өту. </vt:lpstr>
      <vt:lpstr>Балалар білуге тиіс: </vt:lpstr>
      <vt:lpstr>Балалар жиі қолын, аяғын, құлағын, мұрындарын үсітіп алады. Алғашқы көмекті көрсете білуді білу қажет.  Мысалы: оқушы үсіп қалған саусақтарын салқын суда жылытып, бірте-бірте су температурасын ұлғайтып отырады.   Каникул кезінде жалпы ережелерді сақтау қажет!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Каникул кезінде қауіпсіздік ережелерін сақтаймыз! Каникул кезінде қауіпсіздік ережелерін сақтаймыз!</dc:title>
  <dc:creator>Пользователь Windows</dc:creator>
  <cp:lastModifiedBy>Неизвестный пользователь</cp:lastModifiedBy>
  <cp:revision>3</cp:revision>
  <dcterms:created xsi:type="dcterms:W3CDTF">2020-11-02T03:00:34Z</dcterms:created>
  <dcterms:modified xsi:type="dcterms:W3CDTF">2020-11-04T04:22:10Z</dcterms:modified>
</cp:coreProperties>
</file>